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sldIdLst>
    <p:sldId id="258" r:id="rId3"/>
    <p:sldId id="260" r:id="rId4"/>
    <p:sldId id="261" r:id="rId5"/>
    <p:sldId id="279" r:id="rId6"/>
    <p:sldId id="263" r:id="rId7"/>
    <p:sldId id="264" r:id="rId8"/>
    <p:sldId id="265" r:id="rId9"/>
    <p:sldId id="266" r:id="rId10"/>
    <p:sldId id="281" r:id="rId11"/>
    <p:sldId id="268" r:id="rId12"/>
    <p:sldId id="269" r:id="rId13"/>
    <p:sldId id="282" r:id="rId14"/>
    <p:sldId id="271" r:id="rId15"/>
    <p:sldId id="272" r:id="rId16"/>
    <p:sldId id="283" r:id="rId17"/>
    <p:sldId id="274" r:id="rId18"/>
    <p:sldId id="275" r:id="rId19"/>
    <p:sldId id="276" r:id="rId20"/>
    <p:sldId id="28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9BC7"/>
    <a:srgbClr val="1F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7" autoAdjust="0"/>
    <p:restoredTop sz="95322" autoAdjust="0"/>
  </p:normalViewPr>
  <p:slideViewPr>
    <p:cSldViewPr snapToGrid="0" showGuides="1">
      <p:cViewPr>
        <p:scale>
          <a:sx n="75" d="100"/>
          <a:sy n="75" d="100"/>
        </p:scale>
        <p:origin x="-201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1657-C6FD-4364-B802-7BC335FF4AA5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669B-4DF6-4591-8627-F24DEC318B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77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8900"/>
            <a:ext cx="12192000" cy="60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1008" y="4697834"/>
            <a:ext cx="12192000" cy="216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5245-2AB4-4BDE-9E4D-7CD2727EC188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53ED-4932-47E0-97C7-A41BE0D4B8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0"/>
            <a:ext cx="12192000" cy="6096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8" y="2400300"/>
            <a:ext cx="4438676" cy="2544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16" y="3594100"/>
            <a:ext cx="12192000" cy="326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23" y="4039456"/>
            <a:ext cx="3774924" cy="16628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52816" y="789362"/>
            <a:ext cx="1018564" cy="9851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7058" y="3770468"/>
            <a:ext cx="12192000" cy="27262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6840" y="2889250"/>
            <a:ext cx="4036584" cy="3384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941702" y="3555988"/>
            <a:ext cx="6431722" cy="4049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966080" y="3314359"/>
            <a:ext cx="4382966" cy="2211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7443" y="963185"/>
            <a:ext cx="895350" cy="809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1323" y="4749800"/>
            <a:ext cx="3974611" cy="1962150"/>
          </a:xfrm>
          <a:prstGeom prst="rect">
            <a:avLst/>
          </a:prstGeom>
        </p:spPr>
      </p:pic>
      <p:pic>
        <p:nvPicPr>
          <p:cNvPr id="20" name="淘宝网chenying0907出品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75499" y="6285580"/>
            <a:ext cx="487442" cy="452120"/>
          </a:xfrm>
          <a:prstGeom prst="rect">
            <a:avLst/>
          </a:prstGeom>
        </p:spPr>
      </p:pic>
      <p:pic>
        <p:nvPicPr>
          <p:cNvPr id="22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387517" y="5673394"/>
            <a:ext cx="329185" cy="329185"/>
          </a:xfrm>
          <a:prstGeom prst="rect">
            <a:avLst/>
          </a:prstGeom>
        </p:spPr>
      </p:pic>
      <p:pic>
        <p:nvPicPr>
          <p:cNvPr id="23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0204" y="6122178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025765" y="6209030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淘宝网chenying0907出品 23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674082" y="5113697"/>
            <a:ext cx="220734" cy="204738"/>
          </a:xfrm>
          <a:prstGeom prst="rect">
            <a:avLst/>
          </a:prstGeom>
        </p:spPr>
      </p:pic>
      <p:pic>
        <p:nvPicPr>
          <p:cNvPr id="30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766362" y="5539476"/>
            <a:ext cx="329185" cy="329185"/>
          </a:xfrm>
          <a:prstGeom prst="rect">
            <a:avLst/>
          </a:prstGeom>
        </p:spPr>
      </p:pic>
      <p:pic>
        <p:nvPicPr>
          <p:cNvPr id="32" name="淘宝网chenying0907出品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78532" y="6336525"/>
            <a:ext cx="487442" cy="452120"/>
          </a:xfrm>
          <a:prstGeom prst="rect">
            <a:avLst/>
          </a:prstGeom>
        </p:spPr>
      </p:pic>
      <p:pic>
        <p:nvPicPr>
          <p:cNvPr id="34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45742" y="6337036"/>
            <a:ext cx="329185" cy="329185"/>
          </a:xfrm>
          <a:prstGeom prst="rect">
            <a:avLst/>
          </a:prstGeom>
        </p:spPr>
      </p:pic>
      <p:pic>
        <p:nvPicPr>
          <p:cNvPr id="36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0313930" y="6089717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832760" y="4810422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学校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" y="251767"/>
            <a:ext cx="1116230" cy="11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6701" y="568226"/>
            <a:ext cx="7745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0000FF"/>
                </a:solidFill>
              </a:rPr>
              <a:t>珍爱生命</a:t>
            </a:r>
            <a:endParaRPr lang="en-US" altLang="zh-CN" sz="6000" b="1" dirty="0" smtClean="0">
              <a:solidFill>
                <a:srgbClr val="0000FF"/>
              </a:solidFill>
            </a:endParaRPr>
          </a:p>
          <a:p>
            <a:r>
              <a:rPr lang="en-US" altLang="zh-CN" sz="6000" b="1" dirty="0" smtClean="0">
                <a:solidFill>
                  <a:srgbClr val="0000FF"/>
                </a:solidFill>
              </a:rPr>
              <a:t>       --</a:t>
            </a:r>
            <a:r>
              <a:rPr lang="zh-CN" altLang="en-US" sz="6000" b="1" dirty="0" smtClean="0">
                <a:solidFill>
                  <a:srgbClr val="0000FF"/>
                </a:solidFill>
              </a:rPr>
              <a:t>防溺水教育</a:t>
            </a:r>
            <a:endParaRPr lang="zh-CN" altLang="en-US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9792 C 0.00026 -0.21158 0.00533 -0.19468 -0.00118 -0.20625 C -0.00196 -0.20764 -0.00157 -0.20973 -0.00222 -0.21112 C -0.00287 -0.21274 -0.00391 -0.21366 -0.00469 -0.21482 C -0.00573 -0.21968 -0.00821 -0.2294 -0.00821 -0.22917 C -0.00769 -0.24306 -0.01016 -0.28542 0.0013 -0.29584 C 0.00286 -0.30325 0.00494 -0.30926 0.00716 -0.31598 C 0.01093 -0.32639 0.01302 -0.33982 0.01536 -0.35093 C 0.01471 -0.3794 0.0151 -0.38658 0.01067 -0.40741 C 0.01132 -0.42315 0.01132 -0.44468 0.02018 -0.45718 C 0.022 -0.46482 0.02578 -0.47153 0.02851 -0.47848 C 0.02968 -0.4882 0.02955 -0.48426 0.02955 -0.49028 " pathEditMode="relative" rAng="0" ptsTypes="AAAA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68 -0.06436 C 0.00586 -0.07338 0.00755 -0.08056 0.00937 -0.0882 C 0.01054 -0.09329 0.01471 -0.09861 0.01471 -0.09838 C 0.01575 -0.10348 0.01692 -0.10672 0.01862 -0.11065 C 0.0194 -0.11875 0.022 -0.12061 0.02304 -0.1294 C 0.02474 -0.14144 0.02409 -0.13588 0.02513 -0.14468 C 0.02474 -0.18033 0.02656 -0.18889 0.02044 -0.21273 C 0.01966 -0.21551 0.02031 -0.22084 0.01901 -0.22292 C 0.01731 -0.22593 0.01588 -0.23056 0.0138 -0.23287 C 0.01263 -0.23449 0.00989 -0.23658 0.00989 -0.23611 C 0.00612 -0.25116 0.01106 -0.23426 0.00677 -0.24329 C 0.00547 -0.24537 0.00507 -0.24908 0.00403 -0.25186 C 0.00377 -0.25324 0.00377 -0.25533 0.00338 -0.25672 C 0.00299 -0.25834 0.00234 -0.2588 0.00208 -0.26042 C 0.0013 -0.26505 0.00065 -0.27199 0.00026 -0.27709 C 0.00065 -0.28681 0.00208 -0.29537 0.00208 -0.3044 " pathEditMode="relative" rAng="0" ptsTypes="AAAAAAAAAAAA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201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 0.01276 -0.26412 0.01497 -0.27407 C 0.01523 -0.27546 0.01497 -0.27708 0.01523 -0.27824 C 0.01549 -0.27986 0.01575 -0.28032 0.01601 -0.28148 C 0.0164 -0.28541 0.01719 -0.29398 0.01719 -0.29352 C 0.01693 -0.30532 0.01797 -0.34097 0.01406 -0.34977 C 0.01354 -0.35625 0.01302 -0.36134 0.01198 -0.3669 C 0.01081 -0.37569 0.01028 -0.38703 0.00963 -0.39629 C 0.00963 -0.42037 0.00963 -0.42662 0.01107 -0.44421 C 0.01081 -0.4574 0.01081 -0.47569 0.00781 -0.48634 C 0.00742 -0.49282 0.00612 -0.49838 0.00521 -0.50416 C 0.00495 -0.5125 0.00495 -0.50879 0.00495 -0.51389 " pathEditMode="relative" rAng="0" ptsTypes="AAAAA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791 C 0.00026 -0.21157 0.00534 -0.19467 -0.00117 -0.20625 C -0.00195 -0.20763 -0.00156 -0.20972 -0.00221 -0.21111 C -0.00286 -0.21273 -0.0039 -0.21365 -0.00469 -0.21481 C -0.00573 -0.21967 -0.0082 -0.22939 -0.0082 -0.22916 C -0.00768 -0.24305 -0.01015 -0.28541 0.0013 -0.29583 C 0.00287 -0.30324 0.00495 -0.30925 0.00716 -0.31597 C 0.01094 -0.32638 0.01302 -0.33981 0.01537 -0.35092 C 0.01472 -0.37939 0.01511 -0.38657 0.01068 -0.4074 C 0.01133 -0.42314 0.01133 -0.44467 0.02018 -0.45717 C 0.02201 -0.46481 0.02578 -0.47152 0.02852 -0.47847 C 0.02969 -0.48819 0.02956 -0.48425 0.02956 -0.49027 " pathEditMode="relative" rAng="0" ptsTypes="AAAAAAAAAA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1 0.01276 -0.26412 0.01497 -0.27408 C 0.01524 -0.27547 0.01497 -0.27709 0.01524 -0.27824 C 0.0155 -0.27986 0.01576 -0.28033 0.01602 -0.28148 C 0.01641 -0.28542 0.01719 -0.29398 0.01719 -0.29352 C 0.01693 -0.30533 0.01797 -0.34098 0.01406 -0.34977 C 0.01354 -0.35625 0.01302 -0.36135 0.01198 -0.3669 C 0.01081 -0.3757 0.01029 -0.38704 0.00964 -0.3963 C 0.00964 -0.42037 0.00964 -0.42662 0.01107 -0.44422 C 0.01081 -0.45741 0.01081 -0.4757 0.00781 -0.48635 C 0.00742 -0.49283 0.00612 -0.49838 0.00521 -0.50417 C 0.00495 -0.5125 0.00495 -0.5088 0.00495 -0.51389 " pathEditMode="relative" rAng="0" ptsTypes="AAAAAAAAAA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9486"/>
            <a:ext cx="12192000" cy="2808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0629" y="3391799"/>
            <a:ext cx="3686755" cy="21138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916880"/>
            <a:ext cx="2871585" cy="126492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-1103085" y="1692948"/>
            <a:ext cx="14398170" cy="2008299"/>
            <a:chOff x="-988103" y="3347820"/>
            <a:chExt cx="13376036" cy="231882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88103" y="3347820"/>
              <a:ext cx="13376036" cy="231882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13853" y="3527567"/>
              <a:ext cx="9460597" cy="123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“在人们惯性思维里，都觉得在河里或水库里游泳比较危险。其实从最近几年的经验看，游泳池里出意外的案例也特别多，而且有增多的趋势。”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58918" y="3651788"/>
            <a:ext cx="3485196" cy="302652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55222" y="2154520"/>
              <a:ext cx="2495971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为什么为发生溺水呢？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7892" y="2373330"/>
            <a:ext cx="4319798" cy="37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34051" y="2623956"/>
              <a:ext cx="5134650" cy="280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100" dirty="0">
                  <a:cs typeface="+mn-ea"/>
                  <a:sym typeface="+mn-lt"/>
                </a:rPr>
                <a:t>游泳前应做全身运动，充分活动关节，放松肌肉，以免下水后发生抽筋、扭伤等事故。如果发生抽筋，要镇静，不要慌乱，边呼喊边自救。常见的是小腿抽筋，这时应做仰泳姿势，用手扳住脚趾，小腿用力前蹬，奋力向浅水区或岸边靠近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555222" y="2154520"/>
              <a:ext cx="2495971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防溺水安全知识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3721101" y="2238287"/>
            <a:ext cx="45212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落水不要错误施救</a:t>
            </a:r>
          </a:p>
          <a:p>
            <a:pPr algn="ctr" defTabSz="685800">
              <a:defRPr/>
            </a:pPr>
            <a:endParaRPr lang="zh-CN" altLang="en-US" sz="4000" spc="500" noProof="1">
              <a:ln w="19050">
                <a:solidFill>
                  <a:schemeClr val="bg1"/>
                </a:solidFill>
              </a:ln>
              <a:solidFill>
                <a:srgbClr val="409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13503" y="2880810"/>
              <a:ext cx="5012591" cy="20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落水者力大无比，稍不留神就会被溺水者拉下水，造成连环溺水的悲剧。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救援的第一要务是保证自身安全，不然就是添乱，甚至可能引发更大的悲剧！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8" y="2514001"/>
            <a:ext cx="5012591" cy="302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落水不要错误施救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103160" y="2921906"/>
              <a:ext cx="5012591" cy="20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寻找竹竿、树枝等，俯身趴下来，慢慢将溺水者拉上岸。在周边寻找漂浮物给落水者当周围没有漂浮物或者竹竿时，可以用衣服打绳结抛向溺水者。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l="-1" r="941" b="1571"/>
          <a:stretch>
            <a:fillRect/>
          </a:stretch>
        </p:blipFill>
        <p:spPr>
          <a:xfrm>
            <a:off x="914898" y="4056309"/>
            <a:ext cx="3826642" cy="19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46" y="2028411"/>
            <a:ext cx="3834094" cy="19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要保证自身安全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122217" y="2238287"/>
            <a:ext cx="3681235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落水，如何自救</a:t>
            </a:r>
          </a:p>
          <a:p>
            <a:pPr algn="ctr" defTabSz="685800">
              <a:defRPr/>
            </a:pPr>
            <a:endParaRPr lang="zh-CN" altLang="en-US" sz="4000" spc="500" noProof="1">
              <a:ln w="19050">
                <a:solidFill>
                  <a:schemeClr val="bg1"/>
                </a:solidFill>
              </a:ln>
              <a:solidFill>
                <a:srgbClr val="409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096001" y="2476758"/>
              <a:ext cx="489734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不慎落入水中，千万不要惊慌，要采取正确的措施自救，以便争取获救的机会。如果你不习水性，应迅速把头向后仰，口向上，尽量使口鼻露出水面，不能将手上举或挣扎，以免使身体下沉。及时甩掉鞋子和口袋里的重物，但不要脱掉衣服，因为它会产生一定的浮力，对你有很大帮助。</a:t>
              </a:r>
            </a:p>
          </p:txBody>
        </p:sp>
      </p:grpSp>
      <p:pic>
        <p:nvPicPr>
          <p:cNvPr id="3074" name="Picture 2" descr="https://ss2.bdstatic.com/70cFvnSh_Q1YnxGkpoWK1HF6hhy/it/u=2125951787,3043806589&amp;fm=27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55" y="2400675"/>
            <a:ext cx="476250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落水，如何自救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160782" y="2812001"/>
              <a:ext cx="4897348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假如周围有木板，应抓住，借用木板的浮力使自己的身体尽量往上浮。如果有人跳水相救，千万不可死死抱住救助者不放，而应尽量放松，配合救助者把你带到岸边。</a:t>
              </a:r>
            </a:p>
          </p:txBody>
        </p:sp>
      </p:grpSp>
      <p:pic>
        <p:nvPicPr>
          <p:cNvPr id="10242" name="Picture 2" descr="https://timgsa.baidu.com/timg?image&amp;quality=80&amp;size=b9999_10000&amp;sec=1516636534017&amp;di=8da7700127a035c8272027d7a1b54ea1&amp;imgtype=jpg&amp;src=http%3A%2F%2Fimg2.imgtn.bdimg.com%2Fit%2Fu%3D3893464012%2C2320774524%26fm%3D214%26gp%3D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261" y="2312413"/>
            <a:ext cx="4545656" cy="32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落水，如何自救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9486"/>
            <a:ext cx="12192000" cy="280851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86319" y="790307"/>
            <a:ext cx="10223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dirty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生命可贵，请远离危险水域，安全游泳！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74082" y="2197078"/>
            <a:ext cx="5194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不擅自与他人结伴游泳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8005" y="3926154"/>
            <a:ext cx="7386638" cy="7330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不在无家长或教师带领的情况下游泳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94783" y="1718357"/>
            <a:ext cx="8309967" cy="7330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不到无安全设施、无救援人员的水域游泳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61540" y="2736589"/>
            <a:ext cx="4616648" cy="7330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不到不熟悉的水域游泳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93978" y="3335708"/>
            <a:ext cx="32316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不擅自下水施救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572050" y="5280452"/>
            <a:ext cx="1845882" cy="14069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46923" y="5230205"/>
            <a:ext cx="1845882" cy="1406977"/>
          </a:xfrm>
          <a:prstGeom prst="rect">
            <a:avLst/>
          </a:prstGeom>
        </p:spPr>
      </p:pic>
      <p:pic>
        <p:nvPicPr>
          <p:cNvPr id="27" name="淘宝网chenying0907出品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5499" y="6285580"/>
            <a:ext cx="487442" cy="452120"/>
          </a:xfrm>
          <a:prstGeom prst="rect">
            <a:avLst/>
          </a:prstGeom>
        </p:spPr>
      </p:pic>
      <p:pic>
        <p:nvPicPr>
          <p:cNvPr id="28" name="淘宝网chenying0907出品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4447" y="6436788"/>
            <a:ext cx="487442" cy="452120"/>
          </a:xfrm>
          <a:prstGeom prst="rect">
            <a:avLst/>
          </a:prstGeom>
        </p:spPr>
      </p:pic>
      <p:pic>
        <p:nvPicPr>
          <p:cNvPr id="29" name="淘宝网chenying0907出品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87517" y="5673394"/>
            <a:ext cx="329185" cy="329185"/>
          </a:xfrm>
          <a:prstGeom prst="rect">
            <a:avLst/>
          </a:prstGeom>
        </p:spPr>
      </p:pic>
      <p:pic>
        <p:nvPicPr>
          <p:cNvPr id="30" name="Picture 152" descr="气泡透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1325" y="6318885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2" descr="气泡透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25765" y="6209030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2" descr="气泡透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84105" y="6049645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淘宝网chenying0907出品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74082" y="5113697"/>
            <a:ext cx="220734" cy="204738"/>
          </a:xfrm>
          <a:prstGeom prst="rect">
            <a:avLst/>
          </a:prstGeom>
        </p:spPr>
      </p:pic>
      <p:pic>
        <p:nvPicPr>
          <p:cNvPr id="34" name="淘宝网chenying0907出品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66362" y="5539476"/>
            <a:ext cx="329185" cy="329185"/>
          </a:xfrm>
          <a:prstGeom prst="rect">
            <a:avLst/>
          </a:prstGeom>
        </p:spPr>
      </p:pic>
      <p:pic>
        <p:nvPicPr>
          <p:cNvPr id="35" name="淘宝网chenying0907出品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8532" y="6336525"/>
            <a:ext cx="487442" cy="452120"/>
          </a:xfrm>
          <a:prstGeom prst="rect">
            <a:avLst/>
          </a:prstGeom>
        </p:spPr>
      </p:pic>
      <p:pic>
        <p:nvPicPr>
          <p:cNvPr id="36" name="淘宝网chenying0907出品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5742" y="6337036"/>
            <a:ext cx="329185" cy="329185"/>
          </a:xfrm>
          <a:prstGeom prst="rect">
            <a:avLst/>
          </a:prstGeom>
        </p:spPr>
      </p:pic>
      <p:pic>
        <p:nvPicPr>
          <p:cNvPr id="38" name="Picture 152" descr="气泡透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313930" y="6089717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40708" y="163270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991" y="4545851"/>
            <a:ext cx="3862521" cy="2495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57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grpId="1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11111E-6 L -2.91667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2" nodeType="withEffect">
                                  <p:stCondLst>
                                    <p:cond delay="74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13700"/>
                                  </p:stCondLst>
                                  <p:iterate type="lt">
                                    <p:tmPct val="1022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mph" presetSubtype="0" grpId="1" nodeType="withEffect">
                                  <p:stCondLst>
                                    <p:cond delay="1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2.96296E-6 L 1.45833E-6 -0.07222 " pathEditMode="relative" rAng="0" ptsTypes="AA">
                                      <p:cBhvr>
                                        <p:cTn id="3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2" nodeType="withEffect">
                                  <p:stCondLst>
                                    <p:cond delay="17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18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mph" presetSubtype="0" grpId="1" nodeType="withEffect">
                                  <p:stCondLst>
                                    <p:cond delay="20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81481E-6 L -1.66667E-6 -0.07223 " pathEditMode="relative" rAng="0" ptsTypes="AA">
                                      <p:cBhvr>
                                        <p:cTn id="4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2" nodeType="withEffect">
                                  <p:stCondLst>
                                    <p:cond delay="2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24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mph" presetSubtype="0" grpId="1" nodeType="withEffect">
                                  <p:stCondLst>
                                    <p:cond delay="25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3.7037E-7 L 4.375E-6 -0.07222 " pathEditMode="relative" rAng="0" ptsTypes="AA">
                                      <p:cBhvr>
                                        <p:cTn id="6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27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28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mph" presetSubtype="0" grpId="1" nodeType="withEffect">
                                  <p:stCondLst>
                                    <p:cond delay="30200"/>
                                  </p:stCondLst>
                                  <p:iterate type="lt">
                                    <p:tmPct val="9964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7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2" nodeType="withEffect">
                                  <p:stCondLst>
                                    <p:cond delay="31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6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6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9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9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9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9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9792 C 0.00026 -0.21158 0.00533 -0.19468 -0.00118 -0.20625 C -0.00196 -0.20764 -0.00157 -0.20973 -0.00222 -0.21112 C -0.00287 -0.21274 -0.00391 -0.21366 -0.00469 -0.21482 C -0.00573 -0.21968 -0.00821 -0.2294 -0.00821 -0.22917 C -0.00769 -0.24306 -0.01016 -0.28542 0.0013 -0.29584 C 0.00286 -0.30325 0.00494 -0.30926 0.00716 -0.31598 C 0.01093 -0.32639 0.01302 -0.33982 0.01536 -0.35093 C 0.01471 -0.3794 0.0151 -0.38658 0.01067 -0.40741 C 0.01132 -0.42315 0.01132 -0.44468 0.02018 -0.45718 C 0.022 -0.46482 0.02578 -0.47153 0.02851 -0.47848 C 0.02968 -0.4882 0.02955 -0.48426 0.02955 -0.49028 " pathEditMode="relative" rAng="0" ptsTypes="AAAAAAAAAAAA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44 -0.003242 C -0.010693 -0.016772 -0.005673 -0.000012 -0.012153 -0.011482 C -0.012983 -0.012952 -0.012574 -0.015012 -0.013194 -0.016482 C -0.013823 -0.017952 -0.014863 -0.018832 -0.015704 -0.020012 C -0.016744 -0.025012 -0.019254 -0.034712 -0.019254 -0.034712 C -0.018624 -0.048242 -0.021134 -0.090602 -0.009644 -0.101182 C -0.008184 -0.108542 -0.006093 -0.114422 -0.003803 -0.121182 C -0.000044 -0.131772 0.002047 -0.145012 0.004347 -0.156182 C 0.003716 -0.184712 0.004137 -0.191772 -0.000253 -0.212662 C 0.000376 -0.228541 0.000376 -0.250012 0.009146 -0.262362 C 0.011027 -0.270012 0.014787 -0.276772 0.017496 -0.283831 C 0.018757 -0.293542 0.018546 -0.289422 0.018546 -0.295602 " pathEditMode="relative" rAng="0" ptsTypes="fffffffffffA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4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68 -0.06436 C 0.00586 -0.07338 0.00755 -0.08056 0.00937 -0.0882 C 0.01054 -0.09329 0.01471 -0.09861 0.01471 -0.09838 C 0.01575 -0.10348 0.01692 -0.10672 0.01862 -0.11065 C 0.0194 -0.11875 0.022 -0.12061 0.02304 -0.1294 C 0.02474 -0.14144 0.02409 -0.13588 0.02513 -0.14468 C 0.02474 -0.18033 0.02656 -0.18889 0.02044 -0.21273 C 0.01966 -0.21551 0.02031 -0.22084 0.01901 -0.22292 C 0.01731 -0.22593 0.01588 -0.23056 0.0138 -0.23287 C 0.01263 -0.23449 0.00989 -0.23658 0.00989 -0.23611 C 0.00612 -0.25116 0.01106 -0.23426 0.00677 -0.24329 C 0.00547 -0.24537 0.00507 -0.24908 0.00403 -0.25186 C 0.00377 -0.25324 0.00377 -0.25533 0.00338 -0.25672 C 0.00299 -0.25834 0.00234 -0.2588 0.00208 -0.26042 C 0.0013 -0.26505 0.00065 -0.27199 0.00026 -0.27709 C 0.00065 -0.28681 0.00208 -0.29537 0.00208 -0.3044 " pathEditMode="relative" rAng="0" ptsTypes="AAAAAAAAAAA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201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 0.01276 -0.26412 0.01497 -0.27407 C 0.01523 -0.27546 0.01497 -0.27708 0.01523 -0.27824 C 0.01549 -0.27986 0.01575 -0.28032 0.01601 -0.28148 C 0.0164 -0.28541 0.01719 -0.29398 0.01719 -0.29352 C 0.01693 -0.30532 0.01797 -0.34097 0.01406 -0.34977 C 0.01354 -0.35625 0.01302 -0.36134 0.01198 -0.3669 C 0.01081 -0.37569 0.01028 -0.38703 0.00963 -0.39629 C 0.00963 -0.42037 0.00963 -0.42662 0.01107 -0.44421 C 0.01081 -0.4574 0.01081 -0.47569 0.00781 -0.48634 C 0.00742 -0.49282 0.00612 -0.49838 0.00521 -0.50416 C 0.00495 -0.5125 0.00495 -0.50879 0.00495 -0.51389 " pathEditMode="relative" rAng="0" ptsTypes="AAAAAAAAAAAA">
                                      <p:cBhvr>
                                        <p:cTn id="1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791 C 0.00026 -0.21157 0.00534 -0.19467 -0.00117 -0.20625 C -0.00195 -0.20763 -0.00156 -0.20972 -0.00221 -0.21111 C -0.00286 -0.21273 -0.0039 -0.21365 -0.00469 -0.21481 C -0.00573 -0.21967 -0.0082 -0.22939 -0.0082 -0.22916 C -0.00768 -0.24305 -0.01015 -0.28541 0.0013 -0.29583 C 0.00287 -0.30324 0.00495 -0.30925 0.00716 -0.31597 C 0.01094 -0.32638 0.01302 -0.33981 0.01537 -0.35092 C 0.01472 -0.37939 0.01511 -0.38657 0.01068 -0.4074 C 0.01133 -0.42314 0.01133 -0.44467 0.02018 -0.45717 C 0.02201 -0.46481 0.02578 -0.47152 0.02852 -0.47847 C 0.02969 -0.48819 0.02956 -0.48425 0.02956 -0.49027 " pathEditMode="relative" rAng="0" ptsTypes="AAAAAAAAAAAA"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1 0.01276 -0.26412 0.01497 -0.27408 C 0.01524 -0.27547 0.01497 -0.27709 0.01524 -0.27824 C 0.0155 -0.27986 0.01576 -0.28033 0.01602 -0.28148 C 0.01641 -0.28542 0.01719 -0.29398 0.01719 -0.29352 C 0.01693 -0.30533 0.01797 -0.34098 0.01406 -0.34977 C 0.01354 -0.35625 0.01302 -0.36135 0.01198 -0.3669 C 0.01081 -0.3757 0.01029 -0.38704 0.00964 -0.3963 C 0.00964 -0.42037 0.00964 -0.42662 0.01107 -0.44422 C 0.01081 -0.45741 0.01081 -0.4757 0.00781 -0.48635 C 0.00742 -0.49283 0.00612 -0.49838 0.00521 -0.50417 C 0.00495 -0.5125 0.00495 -0.5088 0.00495 -0.51389 " pathEditMode="relative" rAng="0" ptsTypes="AAAAAAAAAA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 bldLvl="0"/>
      <p:bldP spid="18" grpId="1" build="allAtOnce"/>
      <p:bldP spid="18" grpId="2" build="allAtOnce"/>
      <p:bldP spid="20" grpId="0" build="p" bldLvl="0"/>
      <p:bldP spid="20" grpId="1" build="allAtOnce"/>
      <p:bldP spid="20" grpId="2" build="allAtOnce"/>
      <p:bldP spid="21" grpId="0" build="p" bldLvl="0"/>
      <p:bldP spid="21" grpId="1" build="allAtOnce"/>
      <p:bldP spid="21" grpId="2" build="allAtOnce"/>
      <p:bldP spid="22" grpId="0" build="p" bldLvl="0"/>
      <p:bldP spid="22" grpId="1" build="allAtOnce"/>
      <p:bldP spid="22" grpId="2" build="allAtOnce"/>
      <p:bldP spid="23" grpId="0" build="p" bldLvl="0"/>
      <p:bldP spid="23" grpId="1" build="allAtOnce"/>
      <p:bldP spid="23" grpId="2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0"/>
            <a:ext cx="12192000" cy="6096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8" y="2400300"/>
            <a:ext cx="4438676" cy="2544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16" y="3594100"/>
            <a:ext cx="12192000" cy="326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23" y="4039456"/>
            <a:ext cx="3774924" cy="1662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192" y="1643230"/>
            <a:ext cx="825501" cy="7064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52816" y="789362"/>
            <a:ext cx="1018564" cy="9851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058" y="3770468"/>
            <a:ext cx="12192000" cy="27262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941702" y="3555988"/>
            <a:ext cx="6431722" cy="4049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966080" y="3314359"/>
            <a:ext cx="4382966" cy="2211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7443" y="963185"/>
            <a:ext cx="895350" cy="809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1323" y="4749800"/>
            <a:ext cx="3974611" cy="1962150"/>
          </a:xfrm>
          <a:prstGeom prst="rect">
            <a:avLst/>
          </a:prstGeom>
        </p:spPr>
      </p:pic>
      <p:pic>
        <p:nvPicPr>
          <p:cNvPr id="20" name="淘宝网chenying0907出品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75499" y="6285580"/>
            <a:ext cx="487442" cy="452120"/>
          </a:xfrm>
          <a:prstGeom prst="rect">
            <a:avLst/>
          </a:prstGeom>
        </p:spPr>
      </p:pic>
      <p:pic>
        <p:nvPicPr>
          <p:cNvPr id="22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387517" y="5673394"/>
            <a:ext cx="329185" cy="329185"/>
          </a:xfrm>
          <a:prstGeom prst="rect">
            <a:avLst/>
          </a:prstGeom>
        </p:spPr>
      </p:pic>
      <p:pic>
        <p:nvPicPr>
          <p:cNvPr id="23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0204" y="6122178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025765" y="6209030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淘宝网chenying0907出品 23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674082" y="5113697"/>
            <a:ext cx="220734" cy="204738"/>
          </a:xfrm>
          <a:prstGeom prst="rect">
            <a:avLst/>
          </a:prstGeom>
        </p:spPr>
      </p:pic>
      <p:pic>
        <p:nvPicPr>
          <p:cNvPr id="30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766362" y="5539476"/>
            <a:ext cx="329185" cy="329185"/>
          </a:xfrm>
          <a:prstGeom prst="rect">
            <a:avLst/>
          </a:prstGeom>
        </p:spPr>
      </p:pic>
      <p:pic>
        <p:nvPicPr>
          <p:cNvPr id="32" name="淘宝网chenying0907出品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78532" y="6336525"/>
            <a:ext cx="487442" cy="452120"/>
          </a:xfrm>
          <a:prstGeom prst="rect">
            <a:avLst/>
          </a:prstGeom>
        </p:spPr>
      </p:pic>
      <p:pic>
        <p:nvPicPr>
          <p:cNvPr id="34" name="淘宝网chenying0907出品 19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45742" y="6337036"/>
            <a:ext cx="329185" cy="329185"/>
          </a:xfrm>
          <a:prstGeom prst="rect">
            <a:avLst/>
          </a:prstGeom>
        </p:spPr>
      </p:pic>
      <p:pic>
        <p:nvPicPr>
          <p:cNvPr id="36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0313930" y="6089717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2" descr="气泡透明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832760" y="4810422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274871" y="1203056"/>
            <a:ext cx="1076431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预防</a:t>
            </a:r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溺水</a:t>
            </a:r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，</a:t>
            </a:r>
            <a:endParaRPr lang="en-US" altLang="zh-CN" sz="6600" b="1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48000">
                    <a:srgbClr val="0099D4"/>
                  </a:gs>
                  <a:gs pos="14000">
                    <a:srgbClr val="00A2DA">
                      <a:shade val="30000"/>
                      <a:satMod val="115000"/>
                    </a:srgbClr>
                  </a:gs>
                  <a:gs pos="76000">
                    <a:srgbClr val="00A2DA">
                      <a:shade val="67500"/>
                      <a:satMod val="115000"/>
                    </a:srgbClr>
                  </a:gs>
                  <a:gs pos="100000">
                    <a:srgbClr val="00A2DA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en-US" altLang="zh-CN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        </a:t>
            </a:r>
            <a:r>
              <a:rPr lang="zh-CN" altLang="en-US" sz="66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从</a:t>
            </a:r>
            <a:r>
              <a:rPr lang="zh-CN" altLang="en-US" sz="88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</a:t>
            </a:r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做起</a:t>
            </a:r>
            <a:endParaRPr lang="zh-CN" altLang="en-US" sz="66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48000">
                    <a:srgbClr val="0099D4"/>
                  </a:gs>
                  <a:gs pos="14000">
                    <a:srgbClr val="00A2DA">
                      <a:shade val="30000"/>
                      <a:satMod val="115000"/>
                    </a:srgbClr>
                  </a:gs>
                  <a:gs pos="76000">
                    <a:srgbClr val="00A2DA">
                      <a:shade val="67500"/>
                      <a:satMod val="115000"/>
                    </a:srgbClr>
                  </a:gs>
                  <a:gs pos="100000">
                    <a:srgbClr val="00A2DA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64671">
            <a:off x="9133496" y="-16976"/>
            <a:ext cx="1189289" cy="146075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469393">
            <a:off x="10337809" y="901737"/>
            <a:ext cx="861785" cy="10606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2" y="328412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9792 C 0.00026 -0.21158 0.00533 -0.19468 -0.00118 -0.20625 C -0.00196 -0.20764 -0.00157 -0.20973 -0.00222 -0.21112 C -0.00287 -0.21274 -0.00391 -0.21366 -0.00469 -0.21482 C -0.00573 -0.21968 -0.00821 -0.2294 -0.00821 -0.22917 C -0.00769 -0.24306 -0.01016 -0.28542 0.0013 -0.29584 C 0.00286 -0.30325 0.00494 -0.30926 0.00716 -0.31598 C 0.01093 -0.32639 0.01302 -0.33982 0.01536 -0.35093 C 0.01471 -0.3794 0.0151 -0.38658 0.01067 -0.40741 C 0.01132 -0.42315 0.01132 -0.44468 0.02018 -0.45718 C 0.022 -0.46482 0.02578 -0.47153 0.02851 -0.47848 C 0.02968 -0.4882 0.02955 -0.48426 0.02955 -0.49028 " pathEditMode="relative" rAng="0" ptsTypes="AAAAA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68 -0.06436 C 0.00586 -0.07338 0.00755 -0.08056 0.00937 -0.0882 C 0.01054 -0.09329 0.01471 -0.09861 0.01471 -0.09838 C 0.01575 -0.10348 0.01692 -0.10672 0.01862 -0.11065 C 0.0194 -0.11875 0.022 -0.12061 0.02304 -0.1294 C 0.02474 -0.14144 0.02409 -0.13588 0.02513 -0.14468 C 0.02474 -0.18033 0.02656 -0.18889 0.02044 -0.21273 C 0.01966 -0.21551 0.02031 -0.22084 0.01901 -0.22292 C 0.01731 -0.22593 0.01588 -0.23056 0.0138 -0.23287 C 0.01263 -0.23449 0.00989 -0.23658 0.00989 -0.23611 C 0.00612 -0.25116 0.01106 -0.23426 0.00677 -0.24329 C 0.00547 -0.24537 0.00507 -0.24908 0.00403 -0.25186 C 0.00377 -0.25324 0.00377 -0.25533 0.00338 -0.25672 C 0.00299 -0.25834 0.00234 -0.2588 0.00208 -0.26042 C 0.0013 -0.26505 0.00065 -0.27199 0.00026 -0.27709 C 0.00065 -0.28681 0.00208 -0.29537 0.00208 -0.3044 " pathEditMode="relative" rAng="0" ptsTypes="AAAAAAAAAAAAAA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20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 0.01276 -0.26412 0.01497 -0.27407 C 0.01523 -0.27546 0.01497 -0.27708 0.01523 -0.27824 C 0.01549 -0.27986 0.01575 -0.28032 0.01601 -0.28148 C 0.0164 -0.28541 0.01719 -0.29398 0.01719 -0.29352 C 0.01693 -0.30532 0.01797 -0.34097 0.01406 -0.34977 C 0.01354 -0.35625 0.01302 -0.36134 0.01198 -0.3669 C 0.01081 -0.37569 0.01028 -0.38703 0.00963 -0.39629 C 0.00963 -0.42037 0.00963 -0.42662 0.01107 -0.44421 C 0.01081 -0.4574 0.01081 -0.47569 0.00781 -0.48634 C 0.00742 -0.49282 0.00612 -0.49838 0.00521 -0.50416 C 0.00495 -0.5125 0.00495 -0.50879 0.00495 -0.51389 " pathEditMode="relative" rAng="0" ptsTypes="AAAAAAAA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791 C 0.00026 -0.21157 0.00534 -0.19467 -0.00117 -0.20625 C -0.00195 -0.20763 -0.00156 -0.20972 -0.00221 -0.21111 C -0.00286 -0.21273 -0.0039 -0.21365 -0.00469 -0.21481 C -0.00573 -0.21967 -0.0082 -0.22939 -0.0082 -0.22916 C -0.00768 -0.24305 -0.01015 -0.28541 0.0013 -0.29583 C 0.00287 -0.30324 0.00495 -0.30925 0.00716 -0.31597 C 0.01094 -0.32638 0.01302 -0.33981 0.01537 -0.35092 C 0.01472 -0.37939 0.01511 -0.38657 0.01068 -0.4074 C 0.01133 -0.42314 0.01133 -0.44467 0.02018 -0.45717 C 0.02201 -0.46481 0.02578 -0.47152 0.02852 -0.47847 C 0.02969 -0.48819 0.02956 -0.48425 0.02956 -0.49027 " pathEditMode="relative" rAng="0" ptsTypes="AAAAAAAAAA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1 0.01276 -0.26412 0.01497 -0.27408 C 0.01524 -0.27547 0.01497 -0.27709 0.01524 -0.27824 C 0.0155 -0.27986 0.01576 -0.28033 0.01602 -0.28148 C 0.01641 -0.28542 0.01719 -0.29398 0.01719 -0.29352 C 0.01693 -0.30533 0.01797 -0.34098 0.01406 -0.34977 C 0.01354 -0.35625 0.01302 -0.36135 0.01198 -0.3669 C 0.01081 -0.3757 0.01029 -0.38704 0.00964 -0.3963 C 0.00964 -0.42037 0.00964 -0.42662 0.01107 -0.44422 C 0.01081 -0.45741 0.01081 -0.4757 0.00781 -0.48635 C 0.00742 -0.49283 0.00612 -0.49838 0.00521 -0.50417 C 0.00495 -0.5125 0.00495 -0.5088 0.00495 -0.51389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5714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5714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5" y="-168319"/>
            <a:ext cx="916032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73494" y="2041458"/>
            <a:ext cx="2954655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n w="1905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什么是溺水？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73494" y="3260681"/>
            <a:ext cx="6407006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700" dirty="0">
                <a:solidFill>
                  <a:srgbClr val="595959"/>
                </a:solidFill>
                <a:latin typeface="+mn-lt"/>
                <a:cs typeface="+mn-ea"/>
                <a:sym typeface="+mn-lt"/>
              </a:rPr>
              <a:t>溺水是指大量水液被吸入肺内，引起人体缺氧窒息的危急病症。多发生在夏季，游泳场所、海边、江河、湖泊、池塘等处。溺水者面色青紫肿胀，眼球结膜充血，口鼻内充满泡沫、泥沙等杂物。部分溺水者可因大量喝水入胃、出现上腹部膨胀。多数溺水者四肢发凉，意识丧失，重者心跳、呼吸停止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126" y="228070"/>
            <a:ext cx="1954761" cy="23335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922" y="304270"/>
            <a:ext cx="990600" cy="847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79" y="650067"/>
            <a:ext cx="518942" cy="50192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8" y="2945481"/>
            <a:ext cx="4438676" cy="25449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241" y="4948879"/>
            <a:ext cx="3000227" cy="13215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96468" y="4877952"/>
            <a:ext cx="3604099" cy="17792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37361" y="863886"/>
            <a:ext cx="4039341" cy="1116163"/>
            <a:chOff x="6613863" y="1720086"/>
            <a:chExt cx="4039341" cy="111616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溺水的急救方法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55596" y="1744876"/>
            <a:ext cx="4039342" cy="1116163"/>
            <a:chOff x="6613863" y="2466520"/>
            <a:chExt cx="4039342" cy="1116163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3" y="2466520"/>
              <a:ext cx="4039342" cy="1116163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7600069" y="2900682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游泳的注意事项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31278" y="2708001"/>
            <a:ext cx="4039343" cy="1116163"/>
            <a:chOff x="6613861" y="3225646"/>
            <a:chExt cx="4039343" cy="1116163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1" y="3225646"/>
              <a:ext cx="4039343" cy="1116163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7555222" y="3619429"/>
              <a:ext cx="240347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落水不要错误施救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72639" y="3659865"/>
            <a:ext cx="4039342" cy="1116163"/>
            <a:chOff x="6613861" y="4000399"/>
            <a:chExt cx="4039342" cy="1116163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1" y="4000399"/>
              <a:ext cx="4039342" cy="1116163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7386946" y="4406477"/>
              <a:ext cx="240347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落水，如何自救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707" y="66708"/>
            <a:ext cx="1954761" cy="233359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95534" y="-365470"/>
            <a:ext cx="3943497" cy="2405931"/>
            <a:chOff x="9095534" y="-365470"/>
            <a:chExt cx="3943497" cy="240593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095534" y="-365470"/>
              <a:ext cx="2608928" cy="2405931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9738804" y="863886"/>
              <a:ext cx="3300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spc="500" dirty="0">
                  <a:ln w="19050">
                    <a:solidFill>
                      <a:schemeClr val="bg1"/>
                    </a:solidFill>
                  </a:ln>
                  <a:solidFill>
                    <a:srgbClr val="409BC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2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122217" y="2238287"/>
            <a:ext cx="3681235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溺水的急救方 法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航空器&#10;&#10;已生成高可信度的说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573" y="3998497"/>
            <a:ext cx="14690400" cy="33974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65787" y="3429000"/>
            <a:ext cx="4251003" cy="30893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1322363" y="1749618"/>
            <a:ext cx="14962996" cy="1795440"/>
            <a:chOff x="-1322363" y="1749618"/>
            <a:chExt cx="14962996" cy="179544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322363" y="1749618"/>
              <a:ext cx="14962996" cy="179544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80891" y="1905396"/>
              <a:ext cx="9877841" cy="9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发现有溺水的人，会游泳并且会急救的人要将溺水者救出水面，如果你只是会游泳不会急救就不要强行的去救人，可以救比你体重小的溺水者。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溺水的急救方法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71" y="2065367"/>
            <a:ext cx="5323734" cy="3862751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4" name="组合 13"/>
          <p:cNvGrpSpPr/>
          <p:nvPr/>
        </p:nvGrpSpPr>
        <p:grpSpPr>
          <a:xfrm>
            <a:off x="4973301" y="1215863"/>
            <a:ext cx="7779434" cy="5642137"/>
            <a:chOff x="5017690" y="1720305"/>
            <a:chExt cx="7779434" cy="56421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34051" y="2665052"/>
              <a:ext cx="49467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将溺水的人从水里救出后，边上的人要用纸或者当时能够拿到的清理物品，清理出溺水者鼻腔及口腔里的泥土和其他的异物。有假牙的要取出假牙并将其舌头拉出。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溺水的急救方法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34051" y="3036274"/>
              <a:ext cx="4946712" cy="20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倒水，电视里常用的是按压溺水者的腹部，除了这种方法以外还可以用你的膝盖顶溺水者的肚子。对于体重较轻的小孩还可以用肩顶其肚子的方法将水倒出。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4" y="2263448"/>
            <a:ext cx="4946712" cy="348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溺水的急救方法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34051" y="2829438"/>
              <a:ext cx="4946712" cy="20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>
                  <a:cs typeface="+mn-ea"/>
                  <a:sym typeface="+mn-lt"/>
                </a:rPr>
                <a:t>将水倒出后溺水者还没有清醒就要对其进行心肺复苏了，这个急救的步骤需要专业培训的人操作，如果周围的人都不懂的心肺复苏的方法就立即送医院。</a:t>
              </a:r>
            </a:p>
          </p:txBody>
        </p:sp>
      </p:grpSp>
      <p:pic>
        <p:nvPicPr>
          <p:cNvPr id="11" name="Picture 2" descr="http://file.safetree.com.cn/school/images/chuyi-sanjiaocaitupian/2-15%281%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9304" y="2177143"/>
            <a:ext cx="5104646" cy="37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溺水的急救方法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122217" y="2238287"/>
            <a:ext cx="3681235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游泳的注意事项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KSO_WPP_MARK_KEY" val="a9f5c580-4f68-46d4-874c-e896605b30ef"/>
  <p:tag name="COMMONDATA" val="eyJoZGlkIjoiYmEzYzUxYzJkZTZkNzFhNTlkNTEyZjc2YjRhNTIwMDE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hvx32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hvx32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804</Words>
  <Application>Microsoft Office PowerPoint</Application>
  <PresentationFormat>自定义</PresentationFormat>
  <Paragraphs>67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防溺水</dc:title>
  <dc:creator>第一PPT</dc:creator>
  <cp:keywords>www.1ppt.com</cp:keywords>
  <dc:description>www.1ppt.com</dc:description>
  <cp:lastModifiedBy>AutoBVT</cp:lastModifiedBy>
  <cp:revision>17</cp:revision>
  <dcterms:created xsi:type="dcterms:W3CDTF">2018-01-22T03:39:00Z</dcterms:created>
  <dcterms:modified xsi:type="dcterms:W3CDTF">2023-04-28T07:53:30Z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332880A23A3D4EC7A5AB1548D60216FE_13</vt:lpwstr>
  </property>
  <property fmtid="{D5CDD505-2E9C-101B-9397-08002B2CF9AE}" pid="3" name="KSOProductBuildVer">
    <vt:lpwstr>2052-11.1.0.14036</vt:lpwstr>
  </property>
</Properties>
</file>