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3"/>
  </p:notesMasterIdLst>
  <p:sldIdLst>
    <p:sldId id="256" r:id="rId3"/>
    <p:sldId id="257" r:id="rId4"/>
    <p:sldId id="261" r:id="rId5"/>
    <p:sldId id="283" r:id="rId6"/>
    <p:sldId id="260" r:id="rId7"/>
    <p:sldId id="263" r:id="rId8"/>
    <p:sldId id="284" r:id="rId9"/>
    <p:sldId id="270" r:id="rId10"/>
    <p:sldId id="285" r:id="rId11"/>
    <p:sldId id="271" r:id="rId12"/>
    <p:sldId id="286" r:id="rId13"/>
    <p:sldId id="272" r:id="rId14"/>
    <p:sldId id="287" r:id="rId15"/>
    <p:sldId id="280" r:id="rId16"/>
    <p:sldId id="288" r:id="rId17"/>
    <p:sldId id="273" r:id="rId18"/>
    <p:sldId id="295" r:id="rId19"/>
    <p:sldId id="289" r:id="rId20"/>
    <p:sldId id="274" r:id="rId21"/>
    <p:sldId id="290" r:id="rId22"/>
    <p:sldId id="275" r:id="rId23"/>
    <p:sldId id="281" r:id="rId24"/>
    <p:sldId id="276" r:id="rId25"/>
    <p:sldId id="279" r:id="rId26"/>
    <p:sldId id="291" r:id="rId27"/>
    <p:sldId id="277" r:id="rId28"/>
    <p:sldId id="292" r:id="rId29"/>
    <p:sldId id="278" r:id="rId30"/>
    <p:sldId id="282" r:id="rId31"/>
    <p:sldId id="294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35"/>
    <a:srgbClr val="69B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32" y="-804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F698E-60AA-4144-8339-8140E4987147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5A433-C7E6-4416-B9F7-A955CABDA5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41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5A433-C7E6-4416-B9F7-A955CABDA54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62967-57FB-4A68-9808-8401E93BE05D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C62967-57FB-4A68-9808-8401E93BE05D}" type="slidenum">
              <a:rPr lang="en-US" altLang="zh-CN"/>
              <a:t>‹#›</a:t>
            </a:fld>
            <a:endParaRPr lang="zh-CN"/>
          </a:p>
        </p:txBody>
      </p:sp>
      <p:sp>
        <p:nvSpPr>
          <p:cNvPr id="8" name="TextBox 7"/>
          <p:cNvSpPr txBox="1"/>
          <p:nvPr userDrawn="1"/>
        </p:nvSpPr>
        <p:spPr>
          <a:xfrm>
            <a:off x="1907705" y="1349063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6" name="日期占位符 102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6F922-2AF0-4119-A419-01F633620110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8C065C-FC1B-4EFE-88A0-973DBC49F8F6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55846B-B503-4B59-8D44-D276609B46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l="12770" r="5639"/>
          <a:stretch>
            <a:fillRect/>
          </a:stretch>
        </p:blipFill>
        <p:spPr>
          <a:xfrm>
            <a:off x="0" y="0"/>
            <a:ext cx="12192000" cy="6868107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227198" y="3732852"/>
            <a:ext cx="1320729" cy="347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3567" y="1745117"/>
            <a:ext cx="1419727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>
                  <a:solidFill>
                    <a:srgbClr val="006835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29897" y="2663528"/>
            <a:ext cx="143506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>
                <a:ln>
                  <a:solidFill>
                    <a:srgbClr val="006835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89622" y="2882396"/>
            <a:ext cx="46602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假期</a:t>
            </a:r>
            <a:r>
              <a:rPr lang="zh-CN" altLang="en-US" sz="7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安全</a:t>
            </a:r>
            <a:endParaRPr lang="zh-CN" altLang="en-US" sz="7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5112" y="4389889"/>
            <a:ext cx="1390709" cy="1517299"/>
          </a:xfrm>
          <a:prstGeom prst="rect">
            <a:avLst/>
          </a:prstGeom>
        </p:spPr>
      </p:pic>
      <p:pic>
        <p:nvPicPr>
          <p:cNvPr id="12" name="Picture 2" descr="H:\学校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65" y="1766166"/>
            <a:ext cx="1116230" cy="11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占位符 8193"/>
          <p:cNvSpPr>
            <a:spLocks noGrp="1" noChangeArrowheads="1"/>
          </p:cNvSpPr>
          <p:nvPr>
            <p:ph type="body" sz="half" idx="1"/>
          </p:nvPr>
        </p:nvSpPr>
        <p:spPr>
          <a:xfrm>
            <a:off x="5303785" y="2468774"/>
            <a:ext cx="4957815" cy="240065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严禁</a:t>
            </a:r>
            <a:r>
              <a:rPr lang="zh-CN" altLang="en-US" sz="2000" dirty="0" smtClean="0">
                <a:solidFill>
                  <a:srgbClr val="006835"/>
                </a:solidFill>
                <a:cs typeface="+mn-ea"/>
                <a:sym typeface="+mn-lt"/>
              </a:rPr>
              <a:t>学生私自结伙</a:t>
            </a: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出游</a:t>
            </a:r>
            <a:r>
              <a:rPr lang="zh-CN" altLang="en-US" sz="2000" dirty="0" smtClean="0">
                <a:solidFill>
                  <a:srgbClr val="006835"/>
                </a:solidFill>
                <a:cs typeface="+mn-ea"/>
                <a:sym typeface="+mn-lt"/>
              </a:rPr>
              <a:t>，一定</a:t>
            </a: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要加强自我防范、自我保护意识</a:t>
            </a:r>
            <a:r>
              <a:rPr lang="zh-CN" altLang="en-US" sz="2000" dirty="0" smtClean="0">
                <a:solidFill>
                  <a:srgbClr val="006835"/>
                </a:solidFill>
                <a:cs typeface="+mn-ea"/>
                <a:sym typeface="+mn-lt"/>
              </a:rPr>
              <a:t>，不准</a:t>
            </a: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单独到溪边、水库和池塘、工地等危险处所玩耍，回家、</a:t>
            </a:r>
            <a:r>
              <a:rPr lang="zh-CN" altLang="en-US" sz="2000" dirty="0" smtClean="0">
                <a:solidFill>
                  <a:srgbClr val="006835"/>
                </a:solidFill>
                <a:cs typeface="+mn-ea"/>
                <a:sym typeface="+mn-lt"/>
              </a:rPr>
              <a:t>返校时，</a:t>
            </a: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应注意个人财产及人身安全。防止发生财物遗失、人身伤亡事故。 </a:t>
            </a:r>
          </a:p>
        </p:txBody>
      </p:sp>
      <p:sp>
        <p:nvSpPr>
          <p:cNvPr id="2" name="矩形 1"/>
          <p:cNvSpPr/>
          <p:nvPr/>
        </p:nvSpPr>
        <p:spPr>
          <a:xfrm>
            <a:off x="4166995" y="273573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加强出游安全</a:t>
            </a:r>
            <a:endParaRPr lang="en-US" altLang="zh-CN" sz="4400" dirty="0">
              <a:ln>
                <a:solidFill>
                  <a:schemeClr val="bg1"/>
                </a:solidFill>
              </a:ln>
              <a:solidFill>
                <a:srgbClr val="69B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2801" y="2634067"/>
            <a:ext cx="3728678" cy="2623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727673" y="2062417"/>
            <a:ext cx="582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FOUR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4620" y="3429000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注意人身安全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占位符 10241"/>
          <p:cNvSpPr>
            <a:spLocks noGrp="1" noChangeArrowheads="1"/>
          </p:cNvSpPr>
          <p:nvPr>
            <p:ph type="body" sz="half" idx="1"/>
          </p:nvPr>
        </p:nvSpPr>
        <p:spPr>
          <a:xfrm>
            <a:off x="1918873" y="2583309"/>
            <a:ext cx="4849675" cy="286232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SzPct val="80000"/>
              <a:buNone/>
            </a:pP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假期同学们不要私自结伴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外出游玩，更不能单独外出，不和陌生人打交道，防止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被骗，要提高警惕，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凡事不贪、不馋、不轻信，多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动脑筋，学会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自我保护。</a:t>
            </a:r>
          </a:p>
        </p:txBody>
      </p:sp>
      <p:sp>
        <p:nvSpPr>
          <p:cNvPr id="3" name="矩形 2"/>
          <p:cNvSpPr/>
          <p:nvPr/>
        </p:nvSpPr>
        <p:spPr>
          <a:xfrm>
            <a:off x="4334300" y="343478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注意人身安全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89973">
                        <a14:foregroundMark x1="20596" y1="90071" x2="15989" y2="94326"/>
                        <a14:foregroundMark x1="76965" y1="19504" x2="84011" y2="20213"/>
                        <a14:foregroundMark x1="56098" y1="22695" x2="63144" y2="3404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337024" y="2683565"/>
            <a:ext cx="4686300" cy="3578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968973" y="2013648"/>
            <a:ext cx="5077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FIVE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4620" y="3437819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注意居家安全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0242"/>
          <p:cNvSpPr>
            <a:spLocks noGrp="1" noChangeArrowheads="1"/>
          </p:cNvSpPr>
          <p:nvPr>
            <p:ph sz="quarter" idx="2"/>
          </p:nvPr>
        </p:nvSpPr>
        <p:spPr>
          <a:xfrm>
            <a:off x="4860234" y="2601582"/>
            <a:ext cx="5088035" cy="286131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放假</a:t>
            </a:r>
            <a:r>
              <a:rPr lang="en-US" altLang="zh-CN" sz="2400" dirty="0">
                <a:solidFill>
                  <a:srgbClr val="006835"/>
                </a:solidFill>
                <a:cs typeface="+mn-ea"/>
                <a:sym typeface="+mn-lt"/>
              </a:rPr>
              <a:t>5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天，有些同学可能会在家度过，我们也要注意在家的安全，不要随便让陌生人进自己家，不要乱用电器、煤气用具等，避免发生受骗、触电、煤气中毒等意外情况发生。</a:t>
            </a:r>
          </a:p>
        </p:txBody>
      </p:sp>
      <p:sp>
        <p:nvSpPr>
          <p:cNvPr id="7" name="矩形 6"/>
          <p:cNvSpPr/>
          <p:nvPr/>
        </p:nvSpPr>
        <p:spPr>
          <a:xfrm>
            <a:off x="4310895" y="303720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注意居家安全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0" b="100000" l="9553" r="89431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00553" y="2601582"/>
            <a:ext cx="4068703" cy="2672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4118060" y="2024317"/>
            <a:ext cx="5077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SIX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14321" y="3429000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注意饮食安全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文本框 14340"/>
          <p:cNvSpPr txBox="1">
            <a:spLocks noChangeArrowheads="1"/>
          </p:cNvSpPr>
          <p:nvPr/>
        </p:nvSpPr>
        <p:spPr bwMode="auto">
          <a:xfrm>
            <a:off x="1789711" y="2274837"/>
            <a:ext cx="501844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不到小摊上买“三无”食品，不吃过期、变质的食品。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不喝酒精类饮料。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购买有包装的食品时，要看清商标、生产日期、保质期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等。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34915" y="252312"/>
            <a:ext cx="323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饮食安全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3049" y="1984143"/>
            <a:ext cx="4551707" cy="4551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9058" y="2502265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400">
                <a:solidFill>
                  <a:srgbClr val="006835"/>
                </a:solidFill>
                <a:cs typeface="+mn-ea"/>
                <a:sym typeface="+mn-lt"/>
              </a:rPr>
              <a:t>过凉的水和食物都应该在常温下放</a:t>
            </a:r>
            <a:r>
              <a:rPr lang="en-US" altLang="zh-CN" sz="2400">
                <a:solidFill>
                  <a:srgbClr val="006835"/>
                </a:solidFill>
                <a:cs typeface="+mn-ea"/>
                <a:sym typeface="+mn-lt"/>
              </a:rPr>
              <a:t>5</a:t>
            </a:r>
            <a:r>
              <a:rPr lang="zh-CN" altLang="en-US" sz="2400">
                <a:solidFill>
                  <a:srgbClr val="006835"/>
                </a:solidFill>
                <a:cs typeface="+mn-ea"/>
                <a:sym typeface="+mn-lt"/>
              </a:rPr>
              <a:t>－</a:t>
            </a:r>
            <a:r>
              <a:rPr lang="en-US" altLang="zh-CN" sz="2400">
                <a:solidFill>
                  <a:srgbClr val="006835"/>
                </a:solidFill>
                <a:cs typeface="+mn-ea"/>
                <a:sym typeface="+mn-lt"/>
              </a:rPr>
              <a:t>10</a:t>
            </a:r>
            <a:r>
              <a:rPr lang="zh-CN" altLang="en-US" sz="2400">
                <a:solidFill>
                  <a:srgbClr val="006835"/>
                </a:solidFill>
                <a:cs typeface="+mn-ea"/>
                <a:sym typeface="+mn-lt"/>
              </a:rPr>
              <a:t>分钟再吃，尤其是在感觉特别热的时候，不能马上吃太凉的东西。 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400">
                <a:solidFill>
                  <a:srgbClr val="006835"/>
                </a:solidFill>
                <a:cs typeface="+mn-ea"/>
                <a:sym typeface="+mn-lt"/>
              </a:rPr>
              <a:t>吃水果之前要洗净，必要时可以在冷水中泡半个小时，然后冲洗干净再吃。</a:t>
            </a:r>
            <a:endParaRPr lang="zh-CN" altLang="en-US" sz="2400" dirty="0">
              <a:solidFill>
                <a:srgbClr val="006835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362" y="2777980"/>
            <a:ext cx="4080020" cy="40800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34915" y="252312"/>
            <a:ext cx="323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饮食安全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559812" y="2024317"/>
            <a:ext cx="7013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SEVEN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4620" y="3389243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遵守校规校纪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1265"/>
          <p:cNvSpPr>
            <a:spLocks noGrp="1" noChangeArrowheads="1"/>
          </p:cNvSpPr>
          <p:nvPr>
            <p:ph type="body" sz="half" idx="1"/>
          </p:nvPr>
        </p:nvSpPr>
        <p:spPr>
          <a:xfrm>
            <a:off x="1820182" y="2461228"/>
            <a:ext cx="4801336" cy="341632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假期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留校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期间，同学们要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注意自己的生活规律，安排好自己的学习、休息与生活，不要沉迷于网络与游戏。严格遵守学校的各项规章制度和社会公德。过一个平安有意义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的五一假期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12291" name="内容占位符 11266" descr="w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21519" y="2873988"/>
            <a:ext cx="3563006" cy="2590800"/>
          </a:xfrm>
          <a:prstGeom prst="ellips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46099" y="264577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遵守校规校纪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44040" y="2242185"/>
            <a:ext cx="530161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国际劳动节又称“五一国际劳动节”、“国际示威游行日”(International Labor Day或者May Day)，是世界上大多数国家的劳动节。定在每年的五月一日。它是全世界劳动人民共同拥有的节日。</a:t>
            </a:r>
          </a:p>
        </p:txBody>
      </p:sp>
      <p:sp>
        <p:nvSpPr>
          <p:cNvPr id="9" name="矩形 8"/>
          <p:cNvSpPr/>
          <p:nvPr/>
        </p:nvSpPr>
        <p:spPr>
          <a:xfrm>
            <a:off x="4822144" y="259664"/>
            <a:ext cx="218948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劳</a:t>
            </a:r>
            <a:r>
              <a:rPr lang="en-US" altLang="zh-CN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</a:t>
            </a:r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动 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8" y="2593318"/>
            <a:ext cx="3686248" cy="2448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611164" y="2232265"/>
            <a:ext cx="7073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EIGHT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1652" y="3443443"/>
            <a:ext cx="46955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 我 保 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1941004" y="2646504"/>
            <a:ext cx="5203507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在家遇生人，不要开门。如不速之客来访时，要先查明身份再开门。如果不能确定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身份，打电话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向父母询问，或求助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邻居。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不要接受陌生人食品，不接受陌生人的邀请去看展览、拍电影、做广告等，更不能到陌生人家里去玩。 </a:t>
            </a:r>
          </a:p>
        </p:txBody>
      </p:sp>
      <p:sp>
        <p:nvSpPr>
          <p:cNvPr id="2" name="矩形 1"/>
          <p:cNvSpPr/>
          <p:nvPr/>
        </p:nvSpPr>
        <p:spPr>
          <a:xfrm>
            <a:off x="4614817" y="263666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自我保护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50811" y="2929801"/>
            <a:ext cx="4070174" cy="2417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34088" y="273191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自我保护 </a:t>
            </a:r>
          </a:p>
        </p:txBody>
      </p:sp>
      <p:sp>
        <p:nvSpPr>
          <p:cNvPr id="3" name="矩形 2"/>
          <p:cNvSpPr/>
          <p:nvPr/>
        </p:nvSpPr>
        <p:spPr>
          <a:xfrm>
            <a:off x="5275128" y="2610089"/>
            <a:ext cx="49789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如遇问路者，可以告之大概方向，但不能应其要求带其前往。一旦发现有陌生人尾随或是不停纠缠，应迅速走向人多的地方，或是寻找街头民警的帮助。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789" y="2610089"/>
            <a:ext cx="3807451" cy="296981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4040" y="3952083"/>
            <a:ext cx="4192368" cy="2905917"/>
          </a:xfrm>
          <a:prstGeom prst="rect">
            <a:avLst/>
          </a:prstGeom>
        </p:spPr>
      </p:pic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2120900" y="2378839"/>
            <a:ext cx="7658100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如果在路上遭坏人抢劫，不要冒失地与他硬拼，可先把随身带的钱物给他，并尽量记清坏人的身材、面貌、口音和衣着特征，争取安全脱身，然后迅速报案。 </a:t>
            </a:r>
          </a:p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如果遭坏人绑架，要沉着冷静。要发挥自己的聪明才智，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 marL="0" indent="0">
              <a:buNone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先保护自己不受伤害，再想办法给家人或警方报信。</a:t>
            </a:r>
          </a:p>
        </p:txBody>
      </p:sp>
      <p:sp>
        <p:nvSpPr>
          <p:cNvPr id="3" name="矩形 2"/>
          <p:cNvSpPr/>
          <p:nvPr/>
        </p:nvSpPr>
        <p:spPr>
          <a:xfrm>
            <a:off x="4652129" y="301766"/>
            <a:ext cx="25987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自我保护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0484" descr="白色大理石"/>
          <p:cNvSpPr>
            <a:spLocks noChangeArrowheads="1" noChangeShapeType="1" noTextEdit="1"/>
          </p:cNvSpPr>
          <p:nvPr/>
        </p:nvSpPr>
        <p:spPr bwMode="auto">
          <a:xfrm>
            <a:off x="4268853" y="26985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防水防火防电</a:t>
            </a:r>
          </a:p>
        </p:txBody>
      </p:sp>
      <p:sp>
        <p:nvSpPr>
          <p:cNvPr id="20486" name="文本框 20485"/>
          <p:cNvSpPr txBox="1">
            <a:spLocks noChangeArrowheads="1"/>
          </p:cNvSpPr>
          <p:nvPr/>
        </p:nvSpPr>
        <p:spPr bwMode="auto">
          <a:xfrm>
            <a:off x="5486400" y="2648049"/>
            <a:ext cx="4559300" cy="24006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防溺水，不能私自下水游泳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；不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到无安全设施、无救护人员的水域游泳；不玩火，不打闹，警慎事故发生；防触电，在家不随意拨弄开关和插座，在外不靠近高压电。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812862" y="2566416"/>
            <a:ext cx="3454877" cy="284740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792140" y="1955807"/>
            <a:ext cx="5077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NINE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9546" y="3282126"/>
            <a:ext cx="61863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自然灾害安全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文本框 17412"/>
          <p:cNvSpPr txBox="1">
            <a:spLocks noChangeArrowheads="1"/>
          </p:cNvSpPr>
          <p:nvPr/>
        </p:nvSpPr>
        <p:spPr bwMode="auto">
          <a:xfrm>
            <a:off x="1734301" y="2406639"/>
            <a:ext cx="4944796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雷雨天气要远离高大建筑或物体，不要在电线底下玩耍。遇到冰雹天气要尽快躲避到房屋或车内。 </a:t>
            </a: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遇到洪水要听从家人的安排，并尽量多找一些绳索和木头等可以漂浮的物体进行自救。 </a:t>
            </a:r>
          </a:p>
        </p:txBody>
      </p:sp>
      <p:sp>
        <p:nvSpPr>
          <p:cNvPr id="2" name="矩形 1"/>
          <p:cNvSpPr/>
          <p:nvPr/>
        </p:nvSpPr>
        <p:spPr>
          <a:xfrm>
            <a:off x="4295337" y="295497"/>
            <a:ext cx="3852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自然灾害安全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313" y="2623929"/>
            <a:ext cx="3837015" cy="298174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809947" y="2070282"/>
            <a:ext cx="5077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TEN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09947" y="3344884"/>
            <a:ext cx="48013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流感的预防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77176" y="4129610"/>
            <a:ext cx="3356504" cy="33565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413" name="文本框 17412"/>
          <p:cNvSpPr txBox="1">
            <a:spLocks noChangeArrowheads="1"/>
          </p:cNvSpPr>
          <p:nvPr/>
        </p:nvSpPr>
        <p:spPr bwMode="auto">
          <a:xfrm>
            <a:off x="1993900" y="2476814"/>
            <a:ext cx="763270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勤洗手、不随地吐痰、打喷嚏时要主动捂住口鼻，不让飞沫溅到旁人。养成良好的个人生活卫生习惯。</a:t>
            </a:r>
          </a:p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减少或避免接触感染源，尽量少到拥挤的公共场所停留，到公共场合，尽量做到戴口罩。</a:t>
            </a:r>
          </a:p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随着季节的变化，及时增减衣物，注意保暖，防止受凉。</a:t>
            </a:r>
          </a:p>
          <a:p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均衡饮食、多喝白开水，适当吃些水果。</a:t>
            </a:r>
          </a:p>
        </p:txBody>
      </p:sp>
      <p:sp>
        <p:nvSpPr>
          <p:cNvPr id="2" name="矩形 1"/>
          <p:cNvSpPr/>
          <p:nvPr/>
        </p:nvSpPr>
        <p:spPr>
          <a:xfrm>
            <a:off x="4471225" y="293784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流感的预防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83473" y="2659342"/>
            <a:ext cx="55749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保证足够的睡眠。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适量运动、充足休息，避免过度疲劳。</a:t>
            </a:r>
            <a:endParaRPr lang="en-US" altLang="zh-CN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如果不幸感染了流感病毒，遵从医嘱服药</a:t>
            </a:r>
          </a:p>
          <a:p>
            <a:pPr marL="342900" indent="-342900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6835"/>
                </a:solidFill>
                <a:cs typeface="+mn-ea"/>
                <a:sym typeface="+mn-lt"/>
              </a:rPr>
              <a:t>必要时可注射流感疫苗，以增强机体免疫力。希望同学们能做好疾病预防，保持健康的身体！</a:t>
            </a:r>
          </a:p>
        </p:txBody>
      </p:sp>
      <p:sp>
        <p:nvSpPr>
          <p:cNvPr id="3" name="矩形 2"/>
          <p:cNvSpPr/>
          <p:nvPr/>
        </p:nvSpPr>
        <p:spPr>
          <a:xfrm>
            <a:off x="4593024" y="263966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流感的预防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917" y1="26667" x2="36833" y2="36167"/>
                        <a14:foregroundMark x1="42500" y1="20917" x2="48250" y2="34750"/>
                        <a14:foregroundMark x1="66333" y1="70917" x2="69167" y2="78083"/>
                        <a14:foregroundMark x1="62500" y1="75250" x2="67750" y2="80917"/>
                        <a14:foregroundMark x1="35833" y1="86167" x2="33500" y2="91917"/>
                        <a14:foregroundMark x1="83500" y1="49083" x2="87333" y2="67167"/>
                        <a14:foregroundMark x1="79667" y1="48083" x2="76833" y2="60500"/>
                        <a14:foregroundMark x1="85833" y1="47167" x2="97333" y2="59083"/>
                        <a14:foregroundMark x1="77333" y1="63833" x2="83500" y2="67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402" y="2400692"/>
            <a:ext cx="3379622" cy="3379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0" y="14820"/>
            <a:ext cx="45365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cs typeface="+mn-ea"/>
                <a:sym typeface="+mn-lt"/>
              </a:rPr>
              <a:t>行业</a:t>
            </a:r>
            <a:r>
              <a:rPr lang="en-US" altLang="zh-CN" sz="100" dirty="0">
                <a:cs typeface="+mn-ea"/>
                <a:sym typeface="+mn-lt"/>
              </a:rPr>
              <a:t>PPT</a:t>
            </a:r>
            <a:r>
              <a:rPr lang="zh-CN" altLang="en-US" sz="100" dirty="0">
                <a:cs typeface="+mn-ea"/>
                <a:sym typeface="+mn-lt"/>
              </a:rPr>
              <a:t>模板</a:t>
            </a:r>
            <a:r>
              <a:rPr lang="en-US" altLang="zh-CN" sz="100" dirty="0"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0" y="365125"/>
            <a:ext cx="12729409" cy="649287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278683" y="1451472"/>
            <a:ext cx="1646605" cy="701731"/>
          </a:xfrm>
        </p:spPr>
        <p:txBody>
          <a:bodyPr wrap="none">
            <a:spAutoFit/>
          </a:bodyPr>
          <a:lstStyle/>
          <a:p>
            <a:r>
              <a:rPr lang="zh-CN" altLang="en-US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目  录</a:t>
            </a: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573325" y="2631231"/>
            <a:ext cx="4166937" cy="658128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一、防火消防安全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二、注意交通安全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三、加强出游安全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四、注意人身安全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五、注意居家安全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zh-CN" altLang="en-US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en-US" altLang="zh-CN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zh-CN" altLang="en-US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en-US" altLang="zh-CN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zh-CN" altLang="en-US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en-US" altLang="zh-CN" sz="2000" dirty="0">
              <a:solidFill>
                <a:srgbClr val="006835"/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endParaRPr lang="zh-CN" altLang="en-US" sz="2000" dirty="0">
              <a:solidFill>
                <a:srgbClr val="006835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40262" y="2631231"/>
            <a:ext cx="6096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六、饮食安全 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>
              <a:spcBef>
                <a:spcPts val="1000"/>
              </a:spcBef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七、遵守校规校纪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>
              <a:spcBef>
                <a:spcPts val="1000"/>
              </a:spcBef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八、自我保护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>
              <a:spcBef>
                <a:spcPts val="1000"/>
              </a:spcBef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九、自然灾害安全 </a:t>
            </a:r>
            <a:endParaRPr lang="en-US" altLang="zh-CN" sz="2400" dirty="0">
              <a:solidFill>
                <a:srgbClr val="006835"/>
              </a:solidFill>
              <a:cs typeface="+mn-ea"/>
              <a:sym typeface="+mn-lt"/>
            </a:endParaRPr>
          </a:p>
          <a:p>
            <a:pPr>
              <a:spcBef>
                <a:spcPts val="1000"/>
              </a:spcBef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十、流感的预防</a:t>
            </a:r>
          </a:p>
        </p:txBody>
      </p:sp>
      <p:sp>
        <p:nvSpPr>
          <p:cNvPr id="8" name="矩形 7"/>
          <p:cNvSpPr/>
          <p:nvPr/>
        </p:nvSpPr>
        <p:spPr>
          <a:xfrm>
            <a:off x="6096000" y="2631231"/>
            <a:ext cx="45719" cy="2451953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 l="12770" r="5639"/>
          <a:stretch>
            <a:fillRect/>
          </a:stretch>
        </p:blipFill>
        <p:spPr>
          <a:xfrm>
            <a:off x="0" y="0"/>
            <a:ext cx="12192000" cy="686810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10339" y="2731929"/>
            <a:ext cx="64408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感谢大家观看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55112" y="4389889"/>
            <a:ext cx="1390709" cy="1517299"/>
          </a:xfrm>
          <a:prstGeom prst="rect">
            <a:avLst/>
          </a:prstGeom>
        </p:spPr>
      </p:pic>
      <p:pic>
        <p:nvPicPr>
          <p:cNvPr id="6" name="Picture 2" descr="H:\学校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2" y="1864667"/>
            <a:ext cx="1116230" cy="11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793166" y="1969331"/>
            <a:ext cx="5077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迷你简黑咪" panose="02010609000101010101" pitchFamily="49" charset="-122"/>
                <a:ea typeface="迷你简黑咪" panose="02010609000101010101" pitchFamily="49" charset="-122"/>
              </a:defRPr>
            </a:lvl1pPr>
          </a:lstStyle>
          <a:p>
            <a:r>
              <a:rPr lang="en-US" altLang="zh-CN" sz="6600" dirty="0">
                <a:effectLst/>
                <a:latin typeface="+mn-lt"/>
                <a:ea typeface="+mn-ea"/>
                <a:cs typeface="+mn-ea"/>
                <a:sym typeface="+mn-lt"/>
              </a:rPr>
              <a:t>PART ONE</a:t>
            </a:r>
            <a:endParaRPr lang="zh-CN" altLang="en-US" sz="66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5411" y="3429000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防火消防安全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B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42068" y="2366575"/>
            <a:ext cx="516574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根据往年情况分析，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假期火灾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主要是由于使用明火造成的。在寝室点蜡烛、点蚊香引发火灾，以及乱扔烟头，小孩玩火、燃放鞭炮等引发火灾，占假期火灾总数的</a:t>
            </a:r>
            <a:r>
              <a:rPr lang="en-US" altLang="zh-CN" sz="2400" dirty="0">
                <a:solidFill>
                  <a:srgbClr val="006835"/>
                </a:solidFill>
                <a:cs typeface="+mn-ea"/>
                <a:sym typeface="+mn-lt"/>
              </a:rPr>
              <a:t>95%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85792" y="270331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720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sz="4400" dirty="0">
                <a:latin typeface="+mn-lt"/>
                <a:ea typeface="+mn-ea"/>
                <a:cs typeface="+mn-ea"/>
                <a:sym typeface="+mn-lt"/>
              </a:rPr>
              <a:t>防止火灾产生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455" l="0" r="100000">
                        <a14:foregroundMark x1="11250" y1="35636" x2="18500" y2="46727"/>
                        <a14:foregroundMark x1="27625" y1="26182" x2="28250" y2="37091"/>
                        <a14:foregroundMark x1="45125" y1="32909" x2="40750" y2="52364"/>
                        <a14:foregroundMark x1="60375" y1="18545" x2="52125" y2="35455"/>
                        <a14:foregroundMark x1="86375" y1="34182" x2="74375" y2="65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055" y="2792277"/>
            <a:ext cx="3730787" cy="2564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44221" y="284412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440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防火消防安全</a:t>
            </a:r>
          </a:p>
        </p:txBody>
      </p:sp>
      <p:sp>
        <p:nvSpPr>
          <p:cNvPr id="4" name="文本占位符 7169"/>
          <p:cNvSpPr txBox="1">
            <a:spLocks noChangeArrowheads="1"/>
          </p:cNvSpPr>
          <p:nvPr/>
        </p:nvSpPr>
        <p:spPr>
          <a:xfrm>
            <a:off x="1668134" y="2790375"/>
            <a:ext cx="5607309" cy="28613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6835"/>
                </a:solidFill>
                <a:latin typeface="未央简体" panose="02010609000101010101" pitchFamily="49" charset="-122"/>
                <a:ea typeface="未央简体" panose="0201060900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　学生在寝室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时不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私拉电线、不抽烟、不点蚊香，做好防火措施，以免引起火灾。如果发生火灾，要及时通知有关部门或拨打火灾报警电话，火灾报警电话是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119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4773" y="2526555"/>
            <a:ext cx="2835965" cy="2835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869582" y="2013648"/>
            <a:ext cx="50770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TWO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4620" y="3389243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注意交通安全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占位符 5121"/>
          <p:cNvSpPr>
            <a:spLocks noGrp="1" noChangeArrowheads="1"/>
          </p:cNvSpPr>
          <p:nvPr>
            <p:ph type="body" sz="half" idx="1"/>
          </p:nvPr>
        </p:nvSpPr>
        <p:spPr>
          <a:xfrm>
            <a:off x="1823416" y="2564619"/>
            <a:ext cx="6090873" cy="286131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放假期间人多、车多，要注意遵守相关交通法规，过马路注意来往车辆，走路要走人行道，靠右行，注意行路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文明，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骑车、乘车或走路都要遵守交通规则</a:t>
            </a:r>
            <a:r>
              <a:rPr lang="zh-CN" altLang="en-US" sz="2400" dirty="0" smtClean="0">
                <a:solidFill>
                  <a:srgbClr val="006835"/>
                </a:solidFill>
                <a:cs typeface="+mn-ea"/>
                <a:sym typeface="+mn-lt"/>
              </a:rPr>
              <a:t>，不要</a:t>
            </a:r>
            <a:r>
              <a:rPr lang="zh-CN" altLang="en-US" sz="2400" dirty="0">
                <a:solidFill>
                  <a:srgbClr val="006835"/>
                </a:solidFill>
                <a:cs typeface="+mn-ea"/>
                <a:sym typeface="+mn-lt"/>
              </a:rPr>
              <a:t>乘坐超载车辆、非载客车辆。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790890" y="2564619"/>
            <a:ext cx="2798899" cy="34976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20682" y="287511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注意交通安全</a:t>
            </a:r>
            <a:endParaRPr lang="en-US" altLang="zh-CN" sz="4400" dirty="0">
              <a:ln>
                <a:solidFill>
                  <a:schemeClr val="bg1"/>
                </a:solidFill>
              </a:ln>
              <a:solidFill>
                <a:srgbClr val="69BD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BD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l="7474" t="9780" b="11988"/>
          <a:stretch>
            <a:fillRect/>
          </a:stretch>
        </p:blipFill>
        <p:spPr>
          <a:xfrm>
            <a:off x="1163781" y="703347"/>
            <a:ext cx="10687391" cy="5451306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3434620" y="2058911"/>
            <a:ext cx="6785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>
                <a:solidFill>
                  <a:srgbClr val="00B050"/>
                </a:solidFill>
                <a:effectLst/>
                <a:latin typeface="Broadway" panose="04040905080B02020502" pitchFamily="82" charset="0"/>
                <a:ea typeface="迷你简汉真广标" panose="02010609000101010101" pitchFamily="49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PART THREE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4620" y="3429000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n>
                  <a:solidFill>
                    <a:schemeClr val="bg1"/>
                  </a:solidFill>
                </a:ln>
                <a:solidFill>
                  <a:srgbClr val="69BD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加强出游安全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KSO_WPP_MARK_KEY" val="b3de32be-7cef-4172-8152-c03ea3918056"/>
  <p:tag name="COMMONDATA" val="eyJoZGlkIjoiYmEzYzUxYzJkZTZkNzFhNTlkNTEyZjc2YjRhNTIwMDE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cmev1d">
      <a:majorFont>
        <a:latin typeface="微软雅黑 Light"/>
        <a:ea typeface="仓耳青禾体-谷力 W05"/>
        <a:cs typeface=""/>
      </a:majorFont>
      <a:minorFont>
        <a:latin typeface="微软雅黑 Light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icmev1d">
      <a:majorFont>
        <a:latin typeface="微软雅黑 Light"/>
        <a:ea typeface="仓耳青禾体-谷力 W05"/>
        <a:cs typeface=""/>
      </a:majorFont>
      <a:minorFont>
        <a:latin typeface="微软雅黑 Light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1024</Words>
  <Application>Microsoft Office PowerPoint</Application>
  <PresentationFormat>自定义</PresentationFormat>
  <Paragraphs>118</Paragraphs>
  <Slides>30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第一PPT，www.1ppt.com</vt:lpstr>
      <vt:lpstr>自定义设计方案</vt:lpstr>
      <vt:lpstr>PowerPoint 演示文稿</vt:lpstr>
      <vt:lpstr>PowerPoint 演示文稿</vt:lpstr>
      <vt:lpstr>目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清明</dc:title>
  <dc:creator>第一PPT</dc:creator>
  <cp:keywords>www.1ppt.com</cp:keywords>
  <dc:description>www.1ppt.com</dc:description>
  <cp:lastModifiedBy>AutoBVT</cp:lastModifiedBy>
  <cp:revision>10</cp:revision>
  <dcterms:created xsi:type="dcterms:W3CDTF">2019-03-28T02:06:00Z</dcterms:created>
  <dcterms:modified xsi:type="dcterms:W3CDTF">2023-04-28T07:45:26Z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43D6B8FC64E84E6CBD2F7A8EC674CFAB_13</vt:lpwstr>
  </property>
  <property fmtid="{D5CDD505-2E9C-101B-9397-08002B2CF9AE}" pid="3" name="KSOProductBuildVer">
    <vt:lpwstr>2052-11.1.0.14036</vt:lpwstr>
  </property>
</Properties>
</file>